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4" r:id="rId3"/>
    <p:sldId id="263" r:id="rId4"/>
    <p:sldId id="257" r:id="rId5"/>
    <p:sldId id="265" r:id="rId6"/>
    <p:sldId id="266" r:id="rId7"/>
    <p:sldId id="258" r:id="rId8"/>
    <p:sldId id="267" r:id="rId9"/>
    <p:sldId id="268" r:id="rId10"/>
    <p:sldId id="259" r:id="rId11"/>
    <p:sldId id="269" r:id="rId12"/>
    <p:sldId id="270" r:id="rId13"/>
    <p:sldId id="271" r:id="rId14"/>
    <p:sldId id="260" r:id="rId15"/>
    <p:sldId id="261" r:id="rId16"/>
    <p:sldId id="262" r:id="rId1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2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1B9C1-A83B-4F88-831C-992D035685D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5C83E-59C9-43F0-B557-2973B19E87B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3162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5C83E-59C9-43F0-B557-2973B19E87BD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9513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FA07-6737-4AED-9C0A-BD1758CA15F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CE40-C172-4103-8E6B-FC0741272C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885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FA07-6737-4AED-9C0A-BD1758CA15F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CE40-C172-4103-8E6B-FC0741272C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70454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FA07-6737-4AED-9C0A-BD1758CA15F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CE40-C172-4103-8E6B-FC0741272C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1724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FA07-6737-4AED-9C0A-BD1758CA15F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CE40-C172-4103-8E6B-FC0741272C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86970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FA07-6737-4AED-9C0A-BD1758CA15F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CE40-C172-4103-8E6B-FC0741272C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73725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FA07-6737-4AED-9C0A-BD1758CA15F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CE40-C172-4103-8E6B-FC0741272C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89178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FA07-6737-4AED-9C0A-BD1758CA15F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CE40-C172-4103-8E6B-FC0741272C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4437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FA07-6737-4AED-9C0A-BD1758CA15F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CE40-C172-4103-8E6B-FC0741272C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8400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FA07-6737-4AED-9C0A-BD1758CA15F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CE40-C172-4103-8E6B-FC0741272C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53018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FA07-6737-4AED-9C0A-BD1758CA15F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CE40-C172-4103-8E6B-FC0741272C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79216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CFA07-6737-4AED-9C0A-BD1758CA15F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CE40-C172-4103-8E6B-FC0741272C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7437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CFA07-6737-4AED-9C0A-BD1758CA15F0}" type="datetimeFigureOut">
              <a:rPr lang="nl-BE" smtClean="0"/>
              <a:t>17/06/2020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4CE40-C172-4103-8E6B-FC0741272CD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340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3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4.m4a"/><Relationship Id="rId7" Type="http://schemas.openxmlformats.org/officeDocument/2006/relationships/image" Target="../media/image16.png"/><Relationship Id="rId2" Type="http://schemas.microsoft.com/office/2007/relationships/media" Target="../media/media14.m4a"/><Relationship Id="rId1" Type="http://schemas.openxmlformats.org/officeDocument/2006/relationships/tags" Target="../tags/tag7.xml"/><Relationship Id="rId6" Type="http://schemas.openxmlformats.org/officeDocument/2006/relationships/image" Target="../media/image15.png"/><Relationship Id="rId5" Type="http://schemas.openxmlformats.org/officeDocument/2006/relationships/hyperlink" Target="https://www.looopings.nl/weblog/6409/Gert-Verhulst-in-shock-door-gierige-Nederlanders-in-Plopsaland.html" TargetMode="External"/><Relationship Id="rId4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39240" y="427512"/>
            <a:ext cx="9144000" cy="968644"/>
          </a:xfrm>
        </p:spPr>
        <p:txBody>
          <a:bodyPr/>
          <a:lstStyle/>
          <a:p>
            <a:r>
              <a:rPr lang="nl-BE" dirty="0" smtClean="0"/>
              <a:t>REPEAT THE 4 PILLARS!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" y="5850768"/>
            <a:ext cx="12192000" cy="1007231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43" b="22668"/>
          <a:stretch/>
        </p:blipFill>
        <p:spPr>
          <a:xfrm rot="10800000">
            <a:off x="3230087" y="1396156"/>
            <a:ext cx="5296395" cy="4375315"/>
          </a:xfrm>
          <a:prstGeom prst="rect">
            <a:avLst/>
          </a:prstGeom>
        </p:spPr>
      </p:pic>
      <p:pic>
        <p:nvPicPr>
          <p:cNvPr id="10" name="Audiobestand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6483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666"/>
    </mc:Choice>
    <mc:Fallback>
      <p:transition spd="slow" advTm="63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1302327" y="1644272"/>
            <a:ext cx="981594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3200" dirty="0"/>
              <a:t>1. </a:t>
            </a:r>
            <a:r>
              <a:rPr lang="nl-BE" sz="3200" dirty="0" smtClean="0"/>
              <a:t> 3 </a:t>
            </a:r>
            <a:r>
              <a:rPr lang="nl-BE" sz="3200" dirty="0" err="1"/>
              <a:t>keywords</a:t>
            </a:r>
            <a:r>
              <a:rPr lang="nl-BE" sz="3200" dirty="0"/>
              <a:t> </a:t>
            </a:r>
            <a:r>
              <a:rPr lang="nl-BE" sz="3200" dirty="0" err="1"/>
              <a:t>to</a:t>
            </a:r>
            <a:r>
              <a:rPr lang="nl-BE" sz="3200" dirty="0"/>
              <a:t> </a:t>
            </a:r>
            <a:r>
              <a:rPr lang="nl-BE" sz="3200" dirty="0" err="1"/>
              <a:t>characterize</a:t>
            </a:r>
            <a:r>
              <a:rPr lang="nl-BE" sz="3200" dirty="0"/>
              <a:t> </a:t>
            </a:r>
            <a:r>
              <a:rPr lang="nl-BE" sz="3200" dirty="0" err="1"/>
              <a:t>yourself</a:t>
            </a:r>
            <a:endParaRPr lang="nl-BE" sz="3200" dirty="0"/>
          </a:p>
          <a:p>
            <a:pPr marL="514350" indent="-514350">
              <a:buAutoNum type="arabicPeriod" startAt="2"/>
            </a:pPr>
            <a:r>
              <a:rPr lang="nl-BE" sz="3200" dirty="0" err="1" smtClean="0"/>
              <a:t>Sum</a:t>
            </a:r>
            <a:r>
              <a:rPr lang="nl-BE" sz="3200" dirty="0" smtClean="0"/>
              <a:t> </a:t>
            </a:r>
            <a:r>
              <a:rPr lang="nl-BE" sz="3200" dirty="0"/>
              <a:t>up </a:t>
            </a:r>
            <a:r>
              <a:rPr lang="nl-BE" sz="3200" dirty="0" err="1"/>
              <a:t>the</a:t>
            </a:r>
            <a:r>
              <a:rPr lang="nl-BE" sz="3200" dirty="0"/>
              <a:t> </a:t>
            </a:r>
            <a:r>
              <a:rPr lang="nl-BE" sz="3200" dirty="0" err="1"/>
              <a:t>typical</a:t>
            </a:r>
            <a:r>
              <a:rPr lang="nl-BE" sz="3200" dirty="0"/>
              <a:t> </a:t>
            </a:r>
            <a:r>
              <a:rPr lang="nl-BE" sz="3200" dirty="0" err="1"/>
              <a:t>characteristics</a:t>
            </a:r>
            <a:r>
              <a:rPr lang="nl-BE" sz="3200" dirty="0"/>
              <a:t> of </a:t>
            </a:r>
            <a:r>
              <a:rPr lang="nl-BE" sz="3200" dirty="0" err="1"/>
              <a:t>the</a:t>
            </a:r>
            <a:r>
              <a:rPr lang="nl-BE" sz="3200" dirty="0"/>
              <a:t> </a:t>
            </a:r>
            <a:r>
              <a:rPr lang="nl-BE" sz="3200" dirty="0" err="1"/>
              <a:t>inhabitants</a:t>
            </a:r>
            <a:r>
              <a:rPr lang="nl-BE" sz="3200" dirty="0"/>
              <a:t> of </a:t>
            </a:r>
            <a:r>
              <a:rPr lang="nl-BE" sz="3200" dirty="0" smtClean="0"/>
              <a:t>    </a:t>
            </a:r>
            <a:r>
              <a:rPr lang="nl-BE" sz="3200" dirty="0" err="1" smtClean="0"/>
              <a:t>your</a:t>
            </a:r>
            <a:r>
              <a:rPr lang="nl-BE" sz="3200" dirty="0" smtClean="0"/>
              <a:t> </a:t>
            </a:r>
            <a:r>
              <a:rPr lang="nl-BE" sz="3200" dirty="0"/>
              <a:t>country.</a:t>
            </a:r>
          </a:p>
          <a:p>
            <a:endParaRPr lang="nl-BE" dirty="0"/>
          </a:p>
        </p:txBody>
      </p:sp>
      <p:pic>
        <p:nvPicPr>
          <p:cNvPr id="5" name="Audiobesta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91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228"/>
    </mc:Choice>
    <mc:Fallback>
      <p:transition spd="slow" advTm="282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43171" y="798263"/>
            <a:ext cx="731142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/>
              <a:t>For </a:t>
            </a:r>
            <a:r>
              <a:rPr lang="nl-BE" sz="2800" dirty="0" err="1"/>
              <a:t>example</a:t>
            </a:r>
            <a:r>
              <a:rPr lang="nl-BE" sz="2800" dirty="0"/>
              <a:t>: </a:t>
            </a:r>
            <a:r>
              <a:rPr lang="nl-BE" sz="2800" dirty="0" err="1"/>
              <a:t>the</a:t>
            </a:r>
            <a:r>
              <a:rPr lang="nl-BE" sz="2800" dirty="0"/>
              <a:t> Dutch are </a:t>
            </a:r>
            <a:r>
              <a:rPr lang="nl-BE" sz="2800" dirty="0" err="1"/>
              <a:t>stingy</a:t>
            </a:r>
            <a:r>
              <a:rPr lang="nl-BE" sz="2800" dirty="0"/>
              <a:t>.</a:t>
            </a:r>
          </a:p>
          <a:p>
            <a:r>
              <a:rPr lang="nl-BE" sz="2800" dirty="0" smtClean="0"/>
              <a:t>Jokes like: </a:t>
            </a:r>
            <a:r>
              <a:rPr lang="nl-BE" sz="2800" dirty="0" err="1" smtClean="0"/>
              <a:t>they</a:t>
            </a:r>
            <a:r>
              <a:rPr lang="nl-BE" sz="2800" dirty="0" smtClean="0"/>
              <a:t> hang </a:t>
            </a:r>
            <a:r>
              <a:rPr lang="nl-BE" sz="2800" dirty="0" err="1" smtClean="0"/>
              <a:t>their</a:t>
            </a:r>
            <a:r>
              <a:rPr lang="nl-BE" sz="2800" dirty="0" smtClean="0"/>
              <a:t> toilet paper out </a:t>
            </a:r>
            <a:r>
              <a:rPr lang="nl-BE" sz="2800" dirty="0" err="1" smtClean="0"/>
              <a:t>to</a:t>
            </a:r>
            <a:r>
              <a:rPr lang="nl-BE" sz="2800" dirty="0" smtClean="0"/>
              <a:t> dry.</a:t>
            </a:r>
            <a:endParaRPr lang="nl-BE" sz="2800" dirty="0"/>
          </a:p>
        </p:txBody>
      </p:sp>
      <p:sp>
        <p:nvSpPr>
          <p:cNvPr id="3" name="AutoShape 2" descr="How To Make Toilet Paper | Never Run Out Ever Again!"/>
          <p:cNvSpPr>
            <a:spLocks noChangeAspect="1" noChangeArrowheads="1"/>
          </p:cNvSpPr>
          <p:nvPr/>
        </p:nvSpPr>
        <p:spPr bwMode="auto">
          <a:xfrm>
            <a:off x="155574" y="-144463"/>
            <a:ext cx="3481243" cy="348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6498" y="2214127"/>
            <a:ext cx="6301866" cy="4193604"/>
          </a:xfrm>
          <a:prstGeom prst="rect">
            <a:avLst/>
          </a:prstGeom>
        </p:spPr>
      </p:pic>
      <p:pic>
        <p:nvPicPr>
          <p:cNvPr id="6" name="Audiobestan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06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305"/>
    </mc:Choice>
    <mc:Fallback>
      <p:transition spd="slow" advTm="283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FRAMES AND FRAMING</a:t>
            </a:r>
            <a:endParaRPr lang="nl-BE" dirty="0"/>
          </a:p>
        </p:txBody>
      </p:sp>
      <p:sp>
        <p:nvSpPr>
          <p:cNvPr id="3" name="Tekstvak 2"/>
          <p:cNvSpPr txBox="1"/>
          <p:nvPr/>
        </p:nvSpPr>
        <p:spPr>
          <a:xfrm>
            <a:off x="783295" y="1885272"/>
            <a:ext cx="1048011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 smtClean="0"/>
              <a:t>1. 3 </a:t>
            </a:r>
            <a:r>
              <a:rPr lang="nl-BE" sz="2800" dirty="0" err="1" smtClean="0"/>
              <a:t>keywords</a:t>
            </a:r>
            <a:r>
              <a:rPr lang="nl-BE" sz="2800" dirty="0" smtClean="0"/>
              <a:t> </a:t>
            </a:r>
            <a:r>
              <a:rPr lang="nl-BE" sz="2800" dirty="0" err="1" smtClean="0"/>
              <a:t>to</a:t>
            </a:r>
            <a:r>
              <a:rPr lang="nl-BE" sz="2800" dirty="0" smtClean="0"/>
              <a:t> </a:t>
            </a:r>
            <a:r>
              <a:rPr lang="nl-BE" sz="2800" dirty="0" err="1" smtClean="0"/>
              <a:t>characterize</a:t>
            </a:r>
            <a:r>
              <a:rPr lang="nl-BE" sz="2800" dirty="0" smtClean="0"/>
              <a:t> </a:t>
            </a:r>
            <a:r>
              <a:rPr lang="nl-BE" sz="2800" dirty="0" err="1" smtClean="0"/>
              <a:t>yourself</a:t>
            </a:r>
            <a:endParaRPr lang="nl-BE" sz="2800" dirty="0" smtClean="0"/>
          </a:p>
          <a:p>
            <a:r>
              <a:rPr lang="nl-BE" sz="2800" dirty="0" smtClean="0"/>
              <a:t>2. </a:t>
            </a:r>
            <a:r>
              <a:rPr lang="nl-BE" sz="2800" dirty="0" err="1" smtClean="0"/>
              <a:t>Sum</a:t>
            </a:r>
            <a:r>
              <a:rPr lang="nl-BE" sz="2800" dirty="0" smtClean="0"/>
              <a:t> up </a:t>
            </a:r>
            <a:r>
              <a:rPr lang="nl-BE" sz="2800" dirty="0" err="1" smtClean="0"/>
              <a:t>the</a:t>
            </a:r>
            <a:r>
              <a:rPr lang="nl-BE" sz="2800" dirty="0" smtClean="0"/>
              <a:t> </a:t>
            </a:r>
            <a:r>
              <a:rPr lang="nl-BE" sz="2800" dirty="0" err="1" smtClean="0"/>
              <a:t>typical</a:t>
            </a:r>
            <a:r>
              <a:rPr lang="nl-BE" sz="2800" dirty="0" smtClean="0"/>
              <a:t> </a:t>
            </a:r>
            <a:r>
              <a:rPr lang="nl-BE" sz="2800" dirty="0" err="1" smtClean="0"/>
              <a:t>characteristics</a:t>
            </a:r>
            <a:r>
              <a:rPr lang="nl-BE" sz="2800" dirty="0" smtClean="0"/>
              <a:t> of </a:t>
            </a:r>
            <a:r>
              <a:rPr lang="nl-BE" sz="2800" dirty="0" err="1" smtClean="0"/>
              <a:t>the</a:t>
            </a:r>
            <a:r>
              <a:rPr lang="nl-BE" sz="2800" dirty="0" smtClean="0"/>
              <a:t> </a:t>
            </a:r>
            <a:r>
              <a:rPr lang="nl-BE" sz="2800" dirty="0" err="1" smtClean="0"/>
              <a:t>inhabitants</a:t>
            </a:r>
            <a:r>
              <a:rPr lang="nl-BE" sz="2800" dirty="0" smtClean="0"/>
              <a:t> of </a:t>
            </a:r>
            <a:r>
              <a:rPr lang="nl-BE" sz="2800" dirty="0" err="1" smtClean="0"/>
              <a:t>your</a:t>
            </a:r>
            <a:r>
              <a:rPr lang="nl-BE" sz="2800" dirty="0" smtClean="0"/>
              <a:t> country.</a:t>
            </a:r>
          </a:p>
          <a:p>
            <a:endParaRPr lang="nl-BE" sz="2800" dirty="0"/>
          </a:p>
          <a:p>
            <a:r>
              <a:rPr lang="nl-BE" sz="2800" dirty="0" smtClean="0"/>
              <a:t>For </a:t>
            </a:r>
            <a:r>
              <a:rPr lang="nl-BE" sz="2800" dirty="0" err="1" smtClean="0"/>
              <a:t>example</a:t>
            </a:r>
            <a:r>
              <a:rPr lang="nl-BE" sz="2800" dirty="0" smtClean="0"/>
              <a:t>: </a:t>
            </a:r>
            <a:r>
              <a:rPr lang="nl-BE" sz="2800" dirty="0" err="1" smtClean="0"/>
              <a:t>the</a:t>
            </a:r>
            <a:r>
              <a:rPr lang="nl-BE" sz="2800" dirty="0" smtClean="0"/>
              <a:t> Dutch are </a:t>
            </a:r>
            <a:r>
              <a:rPr lang="nl-BE" sz="2800" dirty="0" err="1" smtClean="0"/>
              <a:t>stingy</a:t>
            </a:r>
            <a:r>
              <a:rPr lang="nl-BE" sz="2800" dirty="0" smtClean="0"/>
              <a:t>.</a:t>
            </a:r>
            <a:endParaRPr lang="nl-BE" sz="28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5"/>
          <a:srcRect l="11170" t="9622" r="11106" b="9239"/>
          <a:stretch/>
        </p:blipFill>
        <p:spPr>
          <a:xfrm>
            <a:off x="7093762" y="3464851"/>
            <a:ext cx="3633175" cy="2843745"/>
          </a:xfrm>
          <a:prstGeom prst="rect">
            <a:avLst/>
          </a:prstGeom>
        </p:spPr>
      </p:pic>
      <p:pic>
        <p:nvPicPr>
          <p:cNvPr id="6" name="Audiobesta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4187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005"/>
    </mc:Choice>
    <mc:Fallback>
      <p:transition spd="slow" advTm="570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309" y="1752043"/>
            <a:ext cx="4966854" cy="4807916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3304309" y="935182"/>
            <a:ext cx="35342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800" dirty="0" err="1" smtClean="0"/>
              <a:t>Often</a:t>
            </a:r>
            <a:r>
              <a:rPr lang="nl-BE" sz="2800" dirty="0" smtClean="0"/>
              <a:t> </a:t>
            </a:r>
            <a:r>
              <a:rPr lang="nl-BE" sz="2800" dirty="0" err="1" smtClean="0"/>
              <a:t>negative</a:t>
            </a:r>
            <a:r>
              <a:rPr lang="nl-BE" sz="2800" dirty="0" smtClean="0"/>
              <a:t> frames!</a:t>
            </a:r>
            <a:endParaRPr lang="nl-BE" sz="2800" dirty="0"/>
          </a:p>
        </p:txBody>
      </p:sp>
      <p:pic>
        <p:nvPicPr>
          <p:cNvPr id="4" name="Audiobestan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80072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653"/>
    </mc:Choice>
    <mc:Fallback>
      <p:transition spd="slow" advTm="516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1512353" y="1477879"/>
            <a:ext cx="5547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2800" dirty="0" err="1"/>
              <a:t>Why</a:t>
            </a:r>
            <a:r>
              <a:rPr lang="nl-BE" sz="2800" dirty="0"/>
              <a:t> do we say </a:t>
            </a:r>
            <a:r>
              <a:rPr lang="nl-BE" sz="2800" dirty="0" err="1"/>
              <a:t>the</a:t>
            </a:r>
            <a:r>
              <a:rPr lang="nl-BE" sz="2800" dirty="0"/>
              <a:t> Dutch are </a:t>
            </a:r>
            <a:r>
              <a:rPr lang="nl-BE" sz="2800" dirty="0" err="1"/>
              <a:t>stingy</a:t>
            </a:r>
            <a:r>
              <a:rPr lang="nl-BE" sz="2800" dirty="0"/>
              <a:t>?</a:t>
            </a:r>
          </a:p>
        </p:txBody>
      </p:sp>
      <p:sp>
        <p:nvSpPr>
          <p:cNvPr id="3" name="Rechthoek 2"/>
          <p:cNvSpPr/>
          <p:nvPr/>
        </p:nvSpPr>
        <p:spPr>
          <a:xfrm>
            <a:off x="1512353" y="2551698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nl-BE" sz="2800" dirty="0" err="1"/>
              <a:t>Cultural</a:t>
            </a:r>
            <a:r>
              <a:rPr lang="nl-BE" sz="2800" dirty="0"/>
              <a:t> </a:t>
            </a:r>
            <a:r>
              <a:rPr lang="nl-BE" sz="2800" dirty="0" err="1" smtClean="0"/>
              <a:t>explanations</a:t>
            </a:r>
            <a:r>
              <a:rPr lang="nl-BE" sz="2800" dirty="0" smtClean="0"/>
              <a:t> -&gt; protestants</a:t>
            </a:r>
            <a:endParaRPr lang="nl-BE" sz="2800" dirty="0"/>
          </a:p>
        </p:txBody>
      </p:sp>
      <p:sp>
        <p:nvSpPr>
          <p:cNvPr id="4" name="Rechthoek 3"/>
          <p:cNvSpPr/>
          <p:nvPr/>
        </p:nvSpPr>
        <p:spPr>
          <a:xfrm>
            <a:off x="1512353" y="3529370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Tx/>
              <a:buChar char="-"/>
            </a:pPr>
            <a:r>
              <a:rPr lang="nl-BE" sz="2800" dirty="0" err="1" smtClean="0">
                <a:solidFill>
                  <a:prstClr val="black"/>
                </a:solidFill>
              </a:rPr>
              <a:t>Theories</a:t>
            </a:r>
            <a:r>
              <a:rPr lang="nl-BE" sz="2800" dirty="0" smtClean="0">
                <a:solidFill>
                  <a:prstClr val="black"/>
                </a:solidFill>
              </a:rPr>
              <a:t> -&gt; </a:t>
            </a:r>
            <a:r>
              <a:rPr lang="nl-BE" sz="2800" dirty="0" err="1" smtClean="0">
                <a:solidFill>
                  <a:prstClr val="black"/>
                </a:solidFill>
              </a:rPr>
              <a:t>Montesquieu</a:t>
            </a:r>
            <a:endParaRPr lang="nl-BE" sz="2800" dirty="0">
              <a:solidFill>
                <a:prstClr val="black"/>
              </a:solidFill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1512353" y="4507042"/>
            <a:ext cx="52175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Tx/>
              <a:buChar char="-"/>
            </a:pPr>
            <a:r>
              <a:rPr lang="nl-BE" sz="2800" dirty="0" err="1">
                <a:solidFill>
                  <a:prstClr val="black"/>
                </a:solidFill>
              </a:rPr>
              <a:t>Historical</a:t>
            </a:r>
            <a:r>
              <a:rPr lang="nl-BE" sz="2800" dirty="0">
                <a:solidFill>
                  <a:prstClr val="black"/>
                </a:solidFill>
              </a:rPr>
              <a:t> </a:t>
            </a:r>
            <a:r>
              <a:rPr lang="nl-BE" sz="2800" dirty="0" err="1" smtClean="0">
                <a:solidFill>
                  <a:prstClr val="black"/>
                </a:solidFill>
              </a:rPr>
              <a:t>explanations</a:t>
            </a:r>
            <a:r>
              <a:rPr lang="nl-BE" sz="2800" dirty="0" smtClean="0">
                <a:solidFill>
                  <a:prstClr val="black"/>
                </a:solidFill>
              </a:rPr>
              <a:t> -&gt; </a:t>
            </a:r>
            <a:r>
              <a:rPr lang="nl-BE" sz="2800" dirty="0" err="1" smtClean="0">
                <a:solidFill>
                  <a:prstClr val="black"/>
                </a:solidFill>
              </a:rPr>
              <a:t>rivalrie</a:t>
            </a:r>
            <a:endParaRPr lang="nl-BE" sz="2800" dirty="0">
              <a:solidFill>
                <a:prstClr val="black"/>
              </a:solidFill>
            </a:endParaRPr>
          </a:p>
        </p:txBody>
      </p:sp>
      <p:pic>
        <p:nvPicPr>
          <p:cNvPr id="3074" name="Picture 2" descr="Kingston-- Dutch Coloniz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079" y="2551698"/>
            <a:ext cx="3304830" cy="346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bestan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8124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859"/>
    </mc:Choice>
    <mc:Fallback>
      <p:transition spd="slow" advTm="79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SYSTEMIC CAUSALITY</a:t>
            </a:r>
            <a:endParaRPr lang="nl-BE" dirty="0"/>
          </a:p>
        </p:txBody>
      </p:sp>
      <p:sp>
        <p:nvSpPr>
          <p:cNvPr id="3" name="Tekstvak 2"/>
          <p:cNvSpPr txBox="1"/>
          <p:nvPr/>
        </p:nvSpPr>
        <p:spPr>
          <a:xfrm>
            <a:off x="838200" y="1690688"/>
            <a:ext cx="4775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 err="1" smtClean="0"/>
              <a:t>Why</a:t>
            </a:r>
            <a:r>
              <a:rPr lang="nl-BE" sz="2400" dirty="0" smtClean="0"/>
              <a:t> do we say </a:t>
            </a:r>
            <a:r>
              <a:rPr lang="nl-BE" sz="2400" dirty="0" err="1" smtClean="0"/>
              <a:t>the</a:t>
            </a:r>
            <a:r>
              <a:rPr lang="nl-BE" sz="2400" dirty="0" smtClean="0"/>
              <a:t> Dutch are </a:t>
            </a:r>
            <a:r>
              <a:rPr lang="nl-BE" sz="2400" dirty="0" err="1" smtClean="0"/>
              <a:t>stingy</a:t>
            </a:r>
            <a:r>
              <a:rPr lang="nl-BE" sz="2400" dirty="0" smtClean="0"/>
              <a:t>?</a:t>
            </a:r>
            <a:endParaRPr lang="nl-BE" sz="2400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1448" y="2556535"/>
            <a:ext cx="5312352" cy="3677782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1282535" y="2739252"/>
            <a:ext cx="32923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sz="2400" dirty="0" err="1"/>
              <a:t>C</a:t>
            </a:r>
            <a:r>
              <a:rPr lang="nl-BE" sz="2400" dirty="0" err="1" smtClean="0"/>
              <a:t>ultural</a:t>
            </a:r>
            <a:r>
              <a:rPr lang="nl-BE" sz="2400" dirty="0" smtClean="0"/>
              <a:t> </a:t>
            </a:r>
            <a:r>
              <a:rPr lang="nl-BE" sz="2400" dirty="0" err="1" smtClean="0"/>
              <a:t>explanations</a:t>
            </a:r>
            <a:endParaRPr lang="nl-BE" sz="2400" dirty="0" smtClean="0"/>
          </a:p>
          <a:p>
            <a:pPr marL="285750" indent="-285750">
              <a:buFontTx/>
              <a:buChar char="-"/>
            </a:pPr>
            <a:r>
              <a:rPr lang="nl-BE" sz="2400" dirty="0" err="1" smtClean="0"/>
              <a:t>Theories</a:t>
            </a:r>
            <a:endParaRPr lang="nl-BE" sz="2400" dirty="0" smtClean="0"/>
          </a:p>
          <a:p>
            <a:pPr marL="285750" indent="-285750">
              <a:buFontTx/>
              <a:buChar char="-"/>
            </a:pPr>
            <a:r>
              <a:rPr lang="nl-BE" sz="2400" dirty="0" err="1" smtClean="0"/>
              <a:t>Historical</a:t>
            </a:r>
            <a:r>
              <a:rPr lang="nl-BE" sz="2400" dirty="0" smtClean="0"/>
              <a:t> </a:t>
            </a:r>
            <a:r>
              <a:rPr lang="nl-BE" sz="2400" dirty="0" err="1" smtClean="0"/>
              <a:t>explanations</a:t>
            </a:r>
            <a:endParaRPr lang="nl-BE" sz="2400" dirty="0" smtClean="0"/>
          </a:p>
          <a:p>
            <a:pPr marL="285750" indent="-285750">
              <a:buFontTx/>
              <a:buChar char="-"/>
            </a:pPr>
            <a:endParaRPr lang="nl-BE" dirty="0"/>
          </a:p>
        </p:txBody>
      </p:sp>
      <p:pic>
        <p:nvPicPr>
          <p:cNvPr id="8" name="Audiobestand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339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216"/>
    </mc:Choice>
    <mc:Fallback>
      <p:transition spd="slow" advTm="242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3655" y="442848"/>
            <a:ext cx="7629750" cy="5394471"/>
          </a:xfrm>
          <a:prstGeom prst="rect">
            <a:avLst/>
          </a:prstGeom>
        </p:spPr>
      </p:pic>
      <p:sp>
        <p:nvSpPr>
          <p:cNvPr id="4" name="Rechthoek 3"/>
          <p:cNvSpPr/>
          <p:nvPr/>
        </p:nvSpPr>
        <p:spPr>
          <a:xfrm>
            <a:off x="2223655" y="5837319"/>
            <a:ext cx="51538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2800" dirty="0"/>
              <a:t>The </a:t>
            </a:r>
            <a:r>
              <a:rPr lang="nl-BE" sz="2800" dirty="0" err="1"/>
              <a:t>patato</a:t>
            </a:r>
            <a:r>
              <a:rPr lang="nl-BE" sz="2800" dirty="0"/>
              <a:t> </a:t>
            </a:r>
            <a:r>
              <a:rPr lang="nl-BE" sz="2800" dirty="0" err="1" smtClean="0"/>
              <a:t>eaters</a:t>
            </a:r>
            <a:r>
              <a:rPr lang="nl-BE" sz="2800" dirty="0" smtClean="0"/>
              <a:t>, Van Gogh</a:t>
            </a:r>
            <a:endParaRPr lang="nl-BE" sz="2800" dirty="0"/>
          </a:p>
        </p:txBody>
      </p:sp>
      <p:pic>
        <p:nvPicPr>
          <p:cNvPr id="5" name="Audiobesta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009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209"/>
    </mc:Choice>
    <mc:Fallback>
      <p:transition spd="slow" advTm="342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riends-cast komt samen voor een mini-reüni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182" y="0"/>
            <a:ext cx="9663545" cy="690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besta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04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595"/>
    </mc:Choice>
    <mc:Fallback>
      <p:transition spd="slow" advTm="48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EMPHASIS FRAMES</a:t>
            </a:r>
            <a:endParaRPr lang="nl-BE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1704975"/>
            <a:ext cx="4876800" cy="344805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3657600" y="5167312"/>
            <a:ext cx="2842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 smtClean="0"/>
              <a:t>The </a:t>
            </a:r>
            <a:r>
              <a:rPr lang="nl-BE" dirty="0" err="1" smtClean="0"/>
              <a:t>patato</a:t>
            </a:r>
            <a:r>
              <a:rPr lang="nl-BE" dirty="0" smtClean="0"/>
              <a:t> </a:t>
            </a:r>
            <a:r>
              <a:rPr lang="nl-BE" dirty="0" err="1" smtClean="0"/>
              <a:t>eaters</a:t>
            </a:r>
            <a:r>
              <a:rPr lang="nl-BE" dirty="0" smtClean="0"/>
              <a:t>, Van Gogh</a:t>
            </a:r>
            <a:endParaRPr lang="nl-BE" dirty="0"/>
          </a:p>
        </p:txBody>
      </p:sp>
      <p:pic>
        <p:nvPicPr>
          <p:cNvPr id="6" name="Audiobestand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104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407"/>
    </mc:Choice>
    <mc:Fallback>
      <p:transition spd="slow" advTm="14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8826" y="0"/>
            <a:ext cx="7454348" cy="6858000"/>
          </a:xfrm>
          <a:prstGeom prst="rect">
            <a:avLst/>
          </a:prstGeom>
        </p:spPr>
      </p:pic>
      <p:pic>
        <p:nvPicPr>
          <p:cNvPr id="5" name="Audiobesta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9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89"/>
    </mc:Choice>
    <mc:Fallback>
      <p:transition spd="slow" advTm="78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uidam Dutch Courage Gin 44.5° 70Cl kopen? €34.25 bij Ginsonline.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691" y="315840"/>
            <a:ext cx="6026728" cy="602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utch courage' - meaning and origin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8" y="315840"/>
            <a:ext cx="5334001" cy="602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besta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70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91"/>
    </mc:Choice>
    <mc:Fallback>
      <p:transition spd="slow" advTm="88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dutch &gt; Sourcing and Recruiting New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347" y="1"/>
            <a:ext cx="8974334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bestand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71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293"/>
    </mc:Choice>
    <mc:Fallback>
      <p:transition spd="slow" advTm="502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MOTIVATED COGNITION</a:t>
            </a:r>
            <a:endParaRPr lang="nl-BE" dirty="0"/>
          </a:p>
        </p:txBody>
      </p:sp>
      <p:pic>
        <p:nvPicPr>
          <p:cNvPr id="3" name="Afbeelding 2">
            <a:hlinkClick r:id="rId5"/>
          </p:cNvPr>
          <p:cNvPicPr>
            <a:picLocks noChangeAspect="1"/>
          </p:cNvPicPr>
          <p:nvPr/>
        </p:nvPicPr>
        <p:blipFill rotWithShape="1">
          <a:blip r:embed="rId6"/>
          <a:srcRect l="2914" r="1857" b="4600"/>
          <a:stretch/>
        </p:blipFill>
        <p:spPr>
          <a:xfrm>
            <a:off x="5867399" y="2425981"/>
            <a:ext cx="5486401" cy="2593966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617" y="1593830"/>
            <a:ext cx="3801005" cy="4258269"/>
          </a:xfrm>
          <a:prstGeom prst="rect">
            <a:avLst/>
          </a:prstGeom>
        </p:spPr>
      </p:pic>
      <p:pic>
        <p:nvPicPr>
          <p:cNvPr id="7" name="Audiobestan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6611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733"/>
    </mc:Choice>
    <mc:Fallback>
      <p:transition spd="slow" advTm="24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Audiobesta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706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66"/>
    </mc:Choice>
    <mc:Fallback>
      <p:transition spd="slow" advTm="11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elke oefeningen kan ik doen om mijn rugspieren te ontspannen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18" y="8441"/>
            <a:ext cx="6650182" cy="684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038" y="2383197"/>
            <a:ext cx="5127180" cy="963251"/>
          </a:xfrm>
          <a:prstGeom prst="rect">
            <a:avLst/>
          </a:prstGeom>
        </p:spPr>
      </p:pic>
      <p:pic>
        <p:nvPicPr>
          <p:cNvPr id="3" name="Audiobesta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85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465"/>
    </mc:Choice>
    <mc:Fallback>
      <p:transition spd="slow" advTm="224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|10.2|2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|4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6122</TotalTime>
  <Words>133</Words>
  <Application>Microsoft Office PowerPoint</Application>
  <PresentationFormat>Breedbeeld</PresentationFormat>
  <Paragraphs>25</Paragraphs>
  <Slides>16</Slides>
  <Notes>1</Notes>
  <HiddenSlides>0</HiddenSlides>
  <MMClips>16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Kantoorthema</vt:lpstr>
      <vt:lpstr>REPEAT THE 4 PILLARS!</vt:lpstr>
      <vt:lpstr>PowerPoint-presentatie</vt:lpstr>
      <vt:lpstr>PowerPoint-presentatie</vt:lpstr>
      <vt:lpstr>FRAMES AND FRAMING</vt:lpstr>
      <vt:lpstr>PowerPoint-presentatie</vt:lpstr>
      <vt:lpstr>PowerPoint-presentatie</vt:lpstr>
      <vt:lpstr>SYSTEMIC CAUSALITY</vt:lpstr>
      <vt:lpstr>PowerPoint-presentatie</vt:lpstr>
      <vt:lpstr>PowerPoint-presentatie</vt:lpstr>
      <vt:lpstr>EMPHASIS FRAMES</vt:lpstr>
      <vt:lpstr>PowerPoint-presentatie</vt:lpstr>
      <vt:lpstr>PowerPoint-presentatie</vt:lpstr>
      <vt:lpstr>PowerPoint-presentatie</vt:lpstr>
      <vt:lpstr>MOTIVATED COGNITION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AND REPEAT</dc:title>
  <dc:creator>Johanna Snoeck</dc:creator>
  <cp:lastModifiedBy>Johanna Snoeck</cp:lastModifiedBy>
  <cp:revision>37</cp:revision>
  <dcterms:created xsi:type="dcterms:W3CDTF">2020-03-05T13:31:29Z</dcterms:created>
  <dcterms:modified xsi:type="dcterms:W3CDTF">2020-06-19T09:58:45Z</dcterms:modified>
</cp:coreProperties>
</file>